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7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9483-C8C2-4CB8-9464-65D31EA0DF2A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47EB-000C-4C0A-A1C9-01F5B64E5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58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9483-C8C2-4CB8-9464-65D31EA0DF2A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47EB-000C-4C0A-A1C9-01F5B64E5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62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9483-C8C2-4CB8-9464-65D31EA0DF2A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47EB-000C-4C0A-A1C9-01F5B64E5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69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9483-C8C2-4CB8-9464-65D31EA0DF2A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47EB-000C-4C0A-A1C9-01F5B64E5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55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9483-C8C2-4CB8-9464-65D31EA0DF2A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47EB-000C-4C0A-A1C9-01F5B64E5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88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9483-C8C2-4CB8-9464-65D31EA0DF2A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47EB-000C-4C0A-A1C9-01F5B64E5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73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9483-C8C2-4CB8-9464-65D31EA0DF2A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47EB-000C-4C0A-A1C9-01F5B64E5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057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9483-C8C2-4CB8-9464-65D31EA0DF2A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47EB-000C-4C0A-A1C9-01F5B64E5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75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9483-C8C2-4CB8-9464-65D31EA0DF2A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47EB-000C-4C0A-A1C9-01F5B64E5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14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9483-C8C2-4CB8-9464-65D31EA0DF2A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47EB-000C-4C0A-A1C9-01F5B64E5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1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9483-C8C2-4CB8-9464-65D31EA0DF2A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47EB-000C-4C0A-A1C9-01F5B64E5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49483-C8C2-4CB8-9464-65D31EA0DF2A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547EB-000C-4C0A-A1C9-01F5B64E5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80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mailto:filatov@volo.ru" TargetMode="External"/><Relationship Id="rId4" Type="http://schemas.openxmlformats.org/officeDocument/2006/relationships/hyperlink" Target="http://www.volo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0" r="5626"/>
          <a:stretch/>
        </p:blipFill>
        <p:spPr>
          <a:xfrm>
            <a:off x="384098" y="1403648"/>
            <a:ext cx="3116960" cy="27829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4" name="Группа 3"/>
          <p:cNvGrpSpPr/>
          <p:nvPr/>
        </p:nvGrpSpPr>
        <p:grpSpPr>
          <a:xfrm>
            <a:off x="412422" y="323528"/>
            <a:ext cx="4816778" cy="738664"/>
            <a:chOff x="412422" y="323528"/>
            <a:chExt cx="4816778" cy="738664"/>
          </a:xfrm>
        </p:grpSpPr>
        <p:sp>
          <p:nvSpPr>
            <p:cNvPr id="5" name="TextBox 4"/>
            <p:cNvSpPr txBox="1"/>
            <p:nvPr/>
          </p:nvSpPr>
          <p:spPr>
            <a:xfrm>
              <a:off x="548680" y="323528"/>
              <a:ext cx="46805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МЛК-50</a:t>
              </a:r>
            </a:p>
            <a:p>
              <a:r>
                <a:rPr lang="ru-RU" b="1" dirty="0" smtClean="0">
                  <a:solidFill>
                    <a:schemeClr val="tx2"/>
                  </a:solidFill>
                </a:rPr>
                <a:t>Мобильный комплекс для лазерной очистки</a:t>
              </a:r>
              <a:endParaRPr lang="ru-RU" b="1" dirty="0">
                <a:solidFill>
                  <a:schemeClr val="tx2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12422" y="436038"/>
              <a:ext cx="126014" cy="53556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8100392"/>
            <a:ext cx="1728192" cy="93982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60090" y="4250548"/>
            <a:ext cx="31409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  <a:buClr>
                <a:schemeClr val="tx2"/>
              </a:buClr>
            </a:pPr>
            <a:r>
              <a:rPr lang="ru-RU" sz="1600" b="1" spc="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ОБЛАСТИ ПРИМЕНЕНИЯ</a:t>
            </a:r>
          </a:p>
          <a:p>
            <a:pPr marL="285750" lvl="1" indent="-285750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Удаление различных поверхностных загрязнений под действием сфокусированного лазерного излучения</a:t>
            </a:r>
          </a:p>
          <a:p>
            <a:pPr marL="285750" lvl="1" indent="-285750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endParaRPr lang="ru-RU" sz="1200" dirty="0" smtClean="0"/>
          </a:p>
          <a:p>
            <a:pPr marL="285750" lvl="1" indent="-285750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Удаление органических загрязнений, таких как краски, грунты, СОЖ, консервационные покрытия и т.д.</a:t>
            </a:r>
          </a:p>
          <a:p>
            <a:pPr marL="285750" lvl="1" indent="-285750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endParaRPr lang="ru-RU" sz="1200" dirty="0" smtClean="0"/>
          </a:p>
          <a:p>
            <a:pPr marL="285750" lvl="1" indent="-285750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Удаление неорганических загрязнений, таких как ржавчина, окалина и т.д.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2" r="6666"/>
          <a:stretch/>
        </p:blipFill>
        <p:spPr>
          <a:xfrm>
            <a:off x="3695717" y="4250548"/>
            <a:ext cx="2973643" cy="3029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1" name="TextBox 40"/>
          <p:cNvSpPr txBox="1"/>
          <p:nvPr/>
        </p:nvSpPr>
        <p:spPr>
          <a:xfrm>
            <a:off x="3658716" y="1259632"/>
            <a:ext cx="33706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  <a:buClr>
                <a:schemeClr val="tx2"/>
              </a:buClr>
            </a:pPr>
            <a:r>
              <a:rPr lang="ru-RU" sz="1600" b="1" spc="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</a:t>
            </a:r>
          </a:p>
          <a:p>
            <a:pPr marL="285750" lvl="1" indent="-285750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Простота управления</a:t>
            </a:r>
          </a:p>
          <a:p>
            <a:pPr marL="285750" lvl="1" indent="-285750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Широкий спектр удаляемых загрязнений</a:t>
            </a:r>
          </a:p>
          <a:p>
            <a:pPr marL="285750" lvl="1" indent="-285750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Бесконтактный способ очистки</a:t>
            </a:r>
          </a:p>
          <a:p>
            <a:pPr marL="285750" lvl="1" indent="-285750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Минимальное воздействие на основной материал</a:t>
            </a:r>
          </a:p>
          <a:p>
            <a:pPr marL="285750" lvl="1" indent="-285750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Удобный сбор отходов очистки</a:t>
            </a:r>
          </a:p>
          <a:p>
            <a:pPr marL="285750" lvl="1" indent="-285750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Низкое энергопотребление</a:t>
            </a:r>
          </a:p>
          <a:p>
            <a:pPr marL="285750" lvl="1" indent="-285750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Отсутствие расходных материалов</a:t>
            </a:r>
          </a:p>
          <a:p>
            <a:pPr marL="285750" lvl="1" indent="-285750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Компактный дизайн</a:t>
            </a:r>
          </a:p>
          <a:p>
            <a:pPr marL="285750" lvl="1" indent="-285750">
              <a:buClr>
                <a:schemeClr val="tx2"/>
              </a:buClr>
              <a:buFont typeface="Arial" pitchFamily="34" charset="0"/>
              <a:buChar char="•"/>
            </a:pPr>
            <a:endParaRPr lang="ru-RU" sz="1200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3429000" y="7280298"/>
            <a:ext cx="33706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  <a:buClr>
                <a:schemeClr val="tx2"/>
              </a:buClr>
            </a:pPr>
            <a:r>
              <a:rPr lang="ru-RU" sz="1600" b="1" spc="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 КОМПЛЕКСА</a:t>
            </a:r>
          </a:p>
          <a:p>
            <a:pPr marL="285750" lvl="1" indent="-285750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Волоконный импульсный лазер</a:t>
            </a:r>
          </a:p>
          <a:p>
            <a:pPr marL="285750" lvl="1" indent="-285750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Ручной манипулятор со встроенной оптикой</a:t>
            </a:r>
          </a:p>
          <a:p>
            <a:pPr marL="285750" lvl="1" indent="-285750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Система сборов участки</a:t>
            </a:r>
          </a:p>
          <a:p>
            <a:pPr marL="285750" lvl="1" indent="-285750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Система управления</a:t>
            </a:r>
          </a:p>
          <a:p>
            <a:pPr marL="285750" lvl="1" indent="-285750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Защитные очки</a:t>
            </a:r>
          </a:p>
          <a:p>
            <a:pPr marL="285750" lvl="1" indent="-285750">
              <a:buClr>
                <a:schemeClr val="tx2"/>
              </a:buClr>
              <a:buFont typeface="Arial" pitchFamily="34" charset="0"/>
              <a:buChar char="•"/>
            </a:pP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val="52486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970" y="1385646"/>
            <a:ext cx="3672408" cy="2754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8028320"/>
            <a:ext cx="6858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44600" algn="r"/>
            <a:r>
              <a:rPr lang="ru-RU" b="1" dirty="0" smtClean="0">
                <a:solidFill>
                  <a:schemeClr val="tx1"/>
                </a:solidFill>
              </a:rPr>
              <a:t>НПП ВОЛО</a:t>
            </a:r>
            <a:r>
              <a:rPr lang="en-US" b="1" dirty="0" smtClean="0">
                <a:solidFill>
                  <a:schemeClr val="tx1"/>
                </a:solidFill>
              </a:rPr>
              <a:t>    </a:t>
            </a:r>
            <a:endParaRPr lang="ru-RU" b="1" dirty="0" smtClean="0">
              <a:solidFill>
                <a:schemeClr val="tx1"/>
              </a:solidFill>
            </a:endParaRPr>
          </a:p>
          <a:p>
            <a:pPr marL="1244600" algn="r"/>
            <a:r>
              <a:rPr lang="ru-RU" sz="1200" b="1" dirty="0" smtClean="0">
                <a:solidFill>
                  <a:schemeClr val="tx1"/>
                </a:solidFill>
              </a:rPr>
              <a:t>4-6, 17-ая линия  Васильевского острова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1244600" algn="r"/>
            <a:endParaRPr lang="ru-RU" sz="1200" dirty="0" smtClean="0">
              <a:solidFill>
                <a:schemeClr val="tx1"/>
              </a:solidFill>
            </a:endParaRPr>
          </a:p>
          <a:p>
            <a:pPr marL="1244600" algn="r"/>
            <a:r>
              <a:rPr lang="ru-RU" sz="1200" b="1" dirty="0" smtClean="0">
                <a:solidFill>
                  <a:schemeClr val="tx1"/>
                </a:solidFill>
              </a:rPr>
              <a:t>тел/факс  +7 812 323 75 85</a:t>
            </a:r>
            <a:r>
              <a:rPr lang="ru-RU" sz="1200" dirty="0" smtClean="0">
                <a:solidFill>
                  <a:schemeClr val="tx1"/>
                </a:solidFill>
              </a:rPr>
              <a:t>    </a:t>
            </a:r>
            <a:r>
              <a:rPr lang="en-US" sz="1200" dirty="0" smtClean="0">
                <a:solidFill>
                  <a:schemeClr val="tx1"/>
                </a:solidFill>
                <a:hlinkClick r:id="rId4"/>
              </a:rPr>
              <a:t>www.volo.ru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244600" algn="r"/>
            <a:r>
              <a:rPr lang="en-US" sz="1200" dirty="0" smtClean="0">
                <a:solidFill>
                  <a:schemeClr val="bg1"/>
                </a:solidFill>
                <a:hlinkClick r:id="rId5"/>
              </a:rPr>
              <a:t>mail@volo.ru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8100392"/>
            <a:ext cx="1728192" cy="939825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552291"/>
              </p:ext>
            </p:extLst>
          </p:nvPr>
        </p:nvGraphicFramePr>
        <p:xfrm>
          <a:off x="206642" y="4499992"/>
          <a:ext cx="6444716" cy="33223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22358"/>
                <a:gridCol w="3222358"/>
              </a:tblGrid>
              <a:tr h="289037">
                <a:tc gridSpan="2">
                  <a:txBody>
                    <a:bodyPr/>
                    <a:lstStyle/>
                    <a:p>
                      <a:r>
                        <a:rPr lang="ru-RU" sz="1400" spc="200" dirty="0" smtClean="0"/>
                        <a:t>Технические</a:t>
                      </a:r>
                      <a:r>
                        <a:rPr lang="ru-RU" sz="1400" spc="200" baseline="0" dirty="0" smtClean="0"/>
                        <a:t> характеристики</a:t>
                      </a:r>
                      <a:endParaRPr lang="ru-RU" sz="1400" spc="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175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spc="200" baseline="0" dirty="0" smtClean="0"/>
                        <a:t>Мобильная лазерная установка</a:t>
                      </a:r>
                      <a:endParaRPr lang="ru-RU" sz="1200" b="1" spc="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1756"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Источник</a:t>
                      </a:r>
                      <a:r>
                        <a:rPr lang="ru-RU" sz="1200" baseline="0" dirty="0" smtClean="0"/>
                        <a:t> излучения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Импульсный</a:t>
                      </a:r>
                      <a:r>
                        <a:rPr lang="ru-RU" sz="1200" baseline="0" dirty="0" smtClean="0"/>
                        <a:t> волоконный лазер </a:t>
                      </a:r>
                      <a:r>
                        <a:rPr lang="en-US" sz="1200" baseline="0" dirty="0" smtClean="0"/>
                        <a:t>IPG </a:t>
                      </a:r>
                      <a:r>
                        <a:rPr lang="ru-RU" sz="1200" baseline="0" dirty="0" smtClean="0"/>
                        <a:t>серии </a:t>
                      </a:r>
                      <a:r>
                        <a:rPr lang="en-US" sz="1200" baseline="0" dirty="0" smtClean="0"/>
                        <a:t>YLP</a:t>
                      </a:r>
                      <a:endParaRPr lang="ru-RU" sz="1200" dirty="0"/>
                    </a:p>
                  </a:txBody>
                  <a:tcPr/>
                </a:tc>
              </a:tr>
              <a:tr h="261756"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Длина волны, </a:t>
                      </a:r>
                      <a:r>
                        <a:rPr lang="ru-RU" sz="1200" dirty="0" err="1" smtClean="0"/>
                        <a:t>нм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1064</a:t>
                      </a:r>
                      <a:endParaRPr lang="ru-RU" sz="1200" dirty="0"/>
                    </a:p>
                  </a:txBody>
                  <a:tcPr/>
                </a:tc>
              </a:tr>
              <a:tr h="261756"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Средняя мощность излучения, Вт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</a:t>
                      </a:r>
                      <a:endParaRPr lang="ru-RU" sz="1200" dirty="0"/>
                    </a:p>
                  </a:txBody>
                  <a:tcPr/>
                </a:tc>
              </a:tr>
              <a:tr h="261756"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Охлаждение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Воздушное</a:t>
                      </a:r>
                      <a:endParaRPr lang="ru-RU" sz="1200" dirty="0"/>
                    </a:p>
                  </a:txBody>
                  <a:tcPr/>
                </a:tc>
              </a:tr>
              <a:tr h="261756"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Потребляемая</a:t>
                      </a:r>
                      <a:r>
                        <a:rPr lang="ru-RU" sz="1200" baseline="0" dirty="0" smtClean="0"/>
                        <a:t> мощность, Вт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1300</a:t>
                      </a:r>
                      <a:endParaRPr lang="ru-RU" sz="1200" dirty="0"/>
                    </a:p>
                  </a:txBody>
                  <a:tcPr/>
                </a:tc>
              </a:tr>
              <a:tr h="261756"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Рабочая температура, </a:t>
                      </a:r>
                      <a:r>
                        <a:rPr lang="ru-RU" sz="1200" baseline="30000" dirty="0" smtClean="0"/>
                        <a:t>о</a:t>
                      </a:r>
                      <a:r>
                        <a:rPr lang="ru-RU" sz="1200" dirty="0" smtClean="0"/>
                        <a:t>С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+7…+35</a:t>
                      </a:r>
                      <a:endParaRPr lang="ru-RU" sz="1200" dirty="0"/>
                    </a:p>
                  </a:txBody>
                  <a:tcPr/>
                </a:tc>
              </a:tr>
              <a:tr h="26175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Габаритные размеры, мм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650 х</a:t>
                      </a:r>
                      <a:r>
                        <a:rPr lang="ru-RU" sz="1200" baseline="0" dirty="0" smtClean="0"/>
                        <a:t> 650 х 1100 (890)</a:t>
                      </a:r>
                      <a:endParaRPr lang="ru-RU" sz="1200" dirty="0"/>
                    </a:p>
                  </a:txBody>
                  <a:tcPr/>
                </a:tc>
              </a:tr>
              <a:tr h="26175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spc="200" baseline="0" dirty="0" smtClean="0"/>
                        <a:t>Манипулятор</a:t>
                      </a:r>
                      <a:endParaRPr lang="ru-RU" sz="1200" b="1" spc="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1756"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Ширина поля обработки,</a:t>
                      </a:r>
                      <a:r>
                        <a:rPr lang="ru-RU" sz="1200" baseline="0" dirty="0" smtClean="0"/>
                        <a:t> мм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</a:t>
                      </a:r>
                      <a:endParaRPr lang="ru-RU" sz="1200" dirty="0"/>
                    </a:p>
                  </a:txBody>
                  <a:tcPr/>
                </a:tc>
              </a:tr>
              <a:tr h="261756"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Масса, кг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2.75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5290" y="1124058"/>
            <a:ext cx="3429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Clr>
                <a:schemeClr val="tx2"/>
              </a:buClr>
            </a:pPr>
            <a:r>
              <a:rPr lang="ru-RU" sz="1400" b="1" spc="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УДАЛЯЕМЫЕ ЗАГРЯЗНЕНИЯ</a:t>
            </a:r>
          </a:p>
          <a:p>
            <a:pPr marL="285750" indent="-285750">
              <a:lnSpc>
                <a:spcPct val="20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Нагар, окалина</a:t>
            </a:r>
          </a:p>
          <a:p>
            <a:pPr marL="285750" indent="-285750">
              <a:lnSpc>
                <a:spcPct val="20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Застарелая смазка</a:t>
            </a:r>
          </a:p>
          <a:p>
            <a:pPr marL="285750" indent="-285750">
              <a:lnSpc>
                <a:spcPct val="20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Продукты коррозии</a:t>
            </a:r>
          </a:p>
          <a:p>
            <a:pPr marL="285750" indent="-285750">
              <a:lnSpc>
                <a:spcPct val="20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Лакокрасочные покрытия</a:t>
            </a:r>
          </a:p>
          <a:p>
            <a:pPr marL="285750" indent="-285750">
              <a:lnSpc>
                <a:spcPct val="20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Масляно-грязевые отложения</a:t>
            </a:r>
          </a:p>
          <a:p>
            <a:pPr marL="285750" indent="-285750">
              <a:lnSpc>
                <a:spcPct val="20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Дорожно-почвенные отложения</a:t>
            </a:r>
          </a:p>
          <a:p>
            <a:pPr marL="285750" indent="-285750">
              <a:lnSpc>
                <a:spcPct val="20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200" dirty="0" smtClean="0"/>
              <a:t>Накипь, солевые отложения</a:t>
            </a:r>
          </a:p>
          <a:p>
            <a:endParaRPr lang="ru-RU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412422" y="323528"/>
            <a:ext cx="4816778" cy="738664"/>
            <a:chOff x="412422" y="323528"/>
            <a:chExt cx="4816778" cy="738664"/>
          </a:xfrm>
        </p:grpSpPr>
        <p:sp>
          <p:nvSpPr>
            <p:cNvPr id="13" name="TextBox 12"/>
            <p:cNvSpPr txBox="1"/>
            <p:nvPr/>
          </p:nvSpPr>
          <p:spPr>
            <a:xfrm>
              <a:off x="548680" y="323528"/>
              <a:ext cx="46805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МЛК-50</a:t>
              </a:r>
            </a:p>
            <a:p>
              <a:r>
                <a:rPr lang="ru-RU" b="1" dirty="0" smtClean="0">
                  <a:solidFill>
                    <a:schemeClr val="tx2"/>
                  </a:solidFill>
                </a:rPr>
                <a:t>Мобильный комплекс для лазерной очистки</a:t>
              </a:r>
              <a:endParaRPr lang="ru-RU" b="1" dirty="0">
                <a:solidFill>
                  <a:schemeClr val="tx2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12422" y="436038"/>
              <a:ext cx="126014" cy="53556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1166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193</Words>
  <Application>Microsoft Office PowerPoint</Application>
  <PresentationFormat>Экран (4:3)</PresentationFormat>
  <Paragraphs>59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 A. Filatov</dc:creator>
  <cp:lastModifiedBy>Vladimir M. Zhurba</cp:lastModifiedBy>
  <cp:revision>14</cp:revision>
  <dcterms:created xsi:type="dcterms:W3CDTF">2015-06-11T13:48:07Z</dcterms:created>
  <dcterms:modified xsi:type="dcterms:W3CDTF">2015-09-11T16:47:40Z</dcterms:modified>
</cp:coreProperties>
</file>